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3" r:id="rId3"/>
    <p:sldId id="264" r:id="rId4"/>
    <p:sldId id="265" r:id="rId5"/>
    <p:sldId id="271" r:id="rId6"/>
    <p:sldId id="273" r:id="rId7"/>
    <p:sldId id="272" r:id="rId8"/>
    <p:sldId id="277" r:id="rId9"/>
    <p:sldId id="267" r:id="rId10"/>
    <p:sldId id="275" r:id="rId11"/>
    <p:sldId id="274" r:id="rId12"/>
    <p:sldId id="276" r:id="rId13"/>
    <p:sldId id="279" r:id="rId14"/>
    <p:sldId id="281" r:id="rId15"/>
    <p:sldId id="280" r:id="rId16"/>
    <p:sldId id="282" r:id="rId17"/>
    <p:sldId id="283" r:id="rId18"/>
    <p:sldId id="284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F95ED-59FB-499B-802B-F6C222266852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B5964-9509-46DE-98FD-7ABF166D31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0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242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493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340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085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642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06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916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35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41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108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90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693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181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54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39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8E91B4-B024-42F3-B869-5DD5AA35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15A7F9-60D9-4CE1-BCD3-2352D1152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564941E-7116-4F42-BBF2-5A6AAB84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F450821-12FE-4331-82F7-11BF135F4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85A544-6A9E-4724-AF61-B42F1309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85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FE10F-AE71-4B57-B930-3EBC0A4D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38F3F3-3A07-4421-ACA4-FCF6B22A8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A9A8B3-420C-4BD1-828B-6B31DFF3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BD86ED-7CC6-4E98-ABD0-538E19D9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C64EEA-2404-4960-9D11-1A2B02D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85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9318AAE-1962-418D-8C96-BFDDAE2D1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24B7789-7E67-4E2B-A321-53CF0BAC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B06271-6C5A-43FE-B4DF-12255405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2F46CB-AB6E-4A16-BCD0-2007AC6A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BCBBF6-B83D-40A1-8318-D9E908899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1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E475AD4-1B4E-4ED6-9FD8-D93F2468CC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000"/>
          </a:blip>
          <a:srcRect l="1" r="61" b="95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oogle Shape;11;p2"/>
          <p:cNvSpPr/>
          <p:nvPr/>
        </p:nvSpPr>
        <p:spPr>
          <a:xfrm>
            <a:off x="9028235" y="3969328"/>
            <a:ext cx="962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9990388" y="3969328"/>
            <a:ext cx="962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110572" y="3969328"/>
            <a:ext cx="962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2072473" y="3969328"/>
            <a:ext cx="6955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38860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userDrawn="1">
  <p:cSld name="Title + 2 columns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4C62D50D-2B73-4F70-B9F9-3E1438E15B27}"/>
              </a:ext>
            </a:extLst>
          </p:cNvPr>
          <p:cNvSpPr/>
          <p:nvPr userDrawn="1"/>
        </p:nvSpPr>
        <p:spPr>
          <a:xfrm>
            <a:off x="7248543" y="942027"/>
            <a:ext cx="962400" cy="102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815F0D46-B5C2-4D53-B0A5-3D38227F74D7}"/>
              </a:ext>
            </a:extLst>
          </p:cNvPr>
          <p:cNvSpPr/>
          <p:nvPr userDrawn="1"/>
        </p:nvSpPr>
        <p:spPr>
          <a:xfrm>
            <a:off x="8210696" y="942027"/>
            <a:ext cx="962400" cy="10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13;p2">
            <a:extLst>
              <a:ext uri="{FF2B5EF4-FFF2-40B4-BE49-F238E27FC236}">
                <a16:creationId xmlns:a16="http://schemas.microsoft.com/office/drawing/2014/main" id="{6F9B4084-B33A-46F5-BEC7-46161606AE6F}"/>
              </a:ext>
            </a:extLst>
          </p:cNvPr>
          <p:cNvSpPr/>
          <p:nvPr userDrawn="1"/>
        </p:nvSpPr>
        <p:spPr>
          <a:xfrm>
            <a:off x="3175591" y="942027"/>
            <a:ext cx="962400" cy="102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14;p2">
            <a:extLst>
              <a:ext uri="{FF2B5EF4-FFF2-40B4-BE49-F238E27FC236}">
                <a16:creationId xmlns:a16="http://schemas.microsoft.com/office/drawing/2014/main" id="{38C9AACF-1D18-43E7-93C3-AA6BC119E9EF}"/>
              </a:ext>
            </a:extLst>
          </p:cNvPr>
          <p:cNvSpPr/>
          <p:nvPr userDrawn="1"/>
        </p:nvSpPr>
        <p:spPr>
          <a:xfrm>
            <a:off x="4137492" y="942027"/>
            <a:ext cx="3111549" cy="10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25129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" name="Google Shape;11;p2">
            <a:extLst>
              <a:ext uri="{FF2B5EF4-FFF2-40B4-BE49-F238E27FC236}">
                <a16:creationId xmlns:a16="http://schemas.microsoft.com/office/drawing/2014/main" id="{4C62D50D-2B73-4F70-B9F9-3E1438E15B27}"/>
              </a:ext>
            </a:extLst>
          </p:cNvPr>
          <p:cNvSpPr/>
          <p:nvPr userDrawn="1"/>
        </p:nvSpPr>
        <p:spPr>
          <a:xfrm>
            <a:off x="7248543" y="942027"/>
            <a:ext cx="962400" cy="102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815F0D46-B5C2-4D53-B0A5-3D38227F74D7}"/>
              </a:ext>
            </a:extLst>
          </p:cNvPr>
          <p:cNvSpPr/>
          <p:nvPr userDrawn="1"/>
        </p:nvSpPr>
        <p:spPr>
          <a:xfrm>
            <a:off x="8210696" y="942027"/>
            <a:ext cx="962400" cy="10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Google Shape;13;p2">
            <a:extLst>
              <a:ext uri="{FF2B5EF4-FFF2-40B4-BE49-F238E27FC236}">
                <a16:creationId xmlns:a16="http://schemas.microsoft.com/office/drawing/2014/main" id="{6F9B4084-B33A-46F5-BEC7-46161606AE6F}"/>
              </a:ext>
            </a:extLst>
          </p:cNvPr>
          <p:cNvSpPr/>
          <p:nvPr userDrawn="1"/>
        </p:nvSpPr>
        <p:spPr>
          <a:xfrm>
            <a:off x="3175591" y="942027"/>
            <a:ext cx="962400" cy="102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14;p2">
            <a:extLst>
              <a:ext uri="{FF2B5EF4-FFF2-40B4-BE49-F238E27FC236}">
                <a16:creationId xmlns:a16="http://schemas.microsoft.com/office/drawing/2014/main" id="{38C9AACF-1D18-43E7-93C3-AA6BC119E9EF}"/>
              </a:ext>
            </a:extLst>
          </p:cNvPr>
          <p:cNvSpPr/>
          <p:nvPr userDrawn="1"/>
        </p:nvSpPr>
        <p:spPr>
          <a:xfrm>
            <a:off x="4137492" y="942027"/>
            <a:ext cx="3111549" cy="10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30404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96F8D-1142-4039-A16A-91C5BDBD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4845DB-CF8C-4955-B198-CE3F47B61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838BC5-8B07-492F-9872-A150BC1D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85A6A1-40CA-47CD-B736-C31D4D5C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02E016-110E-47C9-B45C-3AE7A0C5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22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E60D78-0DF2-41DD-A890-DFBB88785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5EF7FB-DF0E-45ED-BA39-0E3B3A361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058F9B-F2F0-4355-9526-C6887BBB3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288CAA-20BC-47AB-A791-995F77299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C37E43-BA46-41FC-96DF-02F18D70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51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A690DD-2331-4D4C-A99D-486D27E4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4DAB53-12F4-438A-A9BC-1B85DB181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8EBF9B-836A-494B-9D5D-4A7E407E3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AE9E3A-AB74-45C3-BB22-DB048EBC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FF771C-4889-4AC9-87B5-767CA47E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51697E-BC75-4543-9BED-B3A1EEF3E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77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D21A31-ECDF-487E-8C11-39D1D335E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B7BD2DC-8EAF-4BBB-A7CD-132318820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128A3E-8D10-40BA-8C02-6AB13220C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42240C2-A350-4B91-ACC7-0C75B1315A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364867D-2A4A-4991-A4C5-CF9EC7064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5556201-1386-48AD-A967-6BCEDF59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0F61309-26A3-4DEC-BCB2-CE767005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F46A0D8-609E-4D58-880B-5914721E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20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EDE9C0-1B16-4FBF-9FDC-17646532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AD2FF80-E117-465D-A430-EBB3CBBF6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311039-1F5B-4374-A546-38FF0AE2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B560A6-DDD9-4BFF-A5F4-14F0E8A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876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92EB6C-28AC-4ED1-BD27-A19047909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D419E42-3EB6-4B2A-BFA0-9E3AB9CC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0E0D42-8D45-4C45-BF68-A9419E6E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8405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7D8BE2-9B85-4B87-A09E-A40F96AD2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1E5DA8-BB76-4F2D-85B2-F194EB06C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15DF19A-A414-4982-A261-E8FBD9915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B1D569-887C-4564-BF8E-7A3211E1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95A002-9E06-472B-8151-6FE109CA7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973C0E6-AE1C-42FA-8459-EA135F6E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95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6D5B3-DD9A-48C1-928D-94ED5C38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D39BC23-8AA1-4108-BDDF-7324ABACD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12E553B-E72C-421F-A5EA-F67390EFB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630E62-6BB1-440A-8ACB-5D6E392A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FA9E14F-BD00-4B53-9838-456ECA07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F3A967-EAAE-4F0D-88F9-D917E433B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32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6AB308-9216-4F6D-B212-A0739917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176EA4E-00D8-4F0F-8A3E-5A049607C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97A18B-3AE7-4712-A67E-FC78159BE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A0FD5-D783-4DE2-934A-732CEE2C490C}" type="datetimeFigureOut">
              <a:rPr lang="zh-TW" altLang="en-US" smtClean="0"/>
              <a:t>2021/6/15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9BEA64-184D-4E8D-B1FA-61056AC60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B405E1-48AA-431F-82C0-5C83014C7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00877-755E-4159-B055-381B711EA7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7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768BEA13-F113-4F40-8D8D-A8C7AE9AC723}"/>
              </a:ext>
            </a:extLst>
          </p:cNvPr>
          <p:cNvSpPr txBox="1"/>
          <p:nvPr/>
        </p:nvSpPr>
        <p:spPr>
          <a:xfrm>
            <a:off x="814038" y="1978396"/>
            <a:ext cx="10563924" cy="18138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>
                <a:latin typeface="Bahnschrift SemiBold" panose="020B0502040204020203" pitchFamily="34" charset="0"/>
                <a:ea typeface="BIZ UDGothic" panose="020B0400000000000000" pitchFamily="33" charset="-128"/>
                <a:sym typeface="Raleway"/>
              </a:rPr>
              <a:t>The Most Important Thing: </a:t>
            </a:r>
          </a:p>
          <a:p>
            <a:pPr algn="ctr">
              <a:lnSpc>
                <a:spcPct val="150000"/>
              </a:lnSpc>
            </a:pPr>
            <a:r>
              <a:rPr lang="en-US" altLang="zh-TW" sz="4000" b="1" dirty="0">
                <a:latin typeface="Bahnschrift SemiBold" panose="020B0502040204020203" pitchFamily="34" charset="0"/>
                <a:ea typeface="BIZ UDGothic" panose="020B0400000000000000" pitchFamily="33" charset="-128"/>
                <a:sym typeface="Raleway"/>
              </a:rPr>
              <a:t>Uncommon Sense for the Thoughtful Investor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03AA7A-52C5-4AC8-957E-A1F6E46F6CBE}"/>
              </a:ext>
            </a:extLst>
          </p:cNvPr>
          <p:cNvSpPr txBox="1"/>
          <p:nvPr/>
        </p:nvSpPr>
        <p:spPr>
          <a:xfrm>
            <a:off x="4411287" y="1439300"/>
            <a:ext cx="3369425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3200" b="1" dirty="0">
                <a:solidFill>
                  <a:srgbClr val="C00000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Howard S. Marks</a:t>
            </a:r>
            <a:endParaRPr lang="zh-TW" altLang="en-US" sz="3200" b="1" dirty="0">
              <a:solidFill>
                <a:srgbClr val="C00000"/>
              </a:solidFill>
              <a:latin typeface="Bahnschrift SemiBold" panose="020B0502040204020203" pitchFamily="34" charset="0"/>
              <a:ea typeface="BIZ UDGothic" panose="020B0400000000000000" pitchFamily="33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4E762A8-302F-4CFD-A133-74B95B142A6F}"/>
              </a:ext>
            </a:extLst>
          </p:cNvPr>
          <p:cNvSpPr txBox="1"/>
          <p:nvPr/>
        </p:nvSpPr>
        <p:spPr>
          <a:xfrm>
            <a:off x="3617359" y="4285643"/>
            <a:ext cx="495728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4000" dirty="0">
                <a:latin typeface="Bahnschrift SemiBold" panose="020B0502040204020203" pitchFamily="34" charset="0"/>
                <a:ea typeface="BIZ UDGothic" panose="020B0400000000000000" pitchFamily="33" charset="-128"/>
                <a:sym typeface="Raleway"/>
              </a:rPr>
              <a:t>Text Mining Analysis</a:t>
            </a:r>
            <a:endParaRPr lang="zh-TW" altLang="en-US" sz="4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2AE3A5-087C-43A9-8C5E-6DA51CB5CAD7}"/>
              </a:ext>
            </a:extLst>
          </p:cNvPr>
          <p:cNvSpPr txBox="1"/>
          <p:nvPr/>
        </p:nvSpPr>
        <p:spPr>
          <a:xfrm>
            <a:off x="4570251" y="5788296"/>
            <a:ext cx="305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Bahnschrift SemiBold" panose="020B0502040204020203" pitchFamily="34" charset="0"/>
                <a:ea typeface="BIZ UDGothic" panose="020B0400000000000000" pitchFamily="33" charset="-128"/>
                <a:sym typeface="Raleway"/>
              </a:rPr>
              <a:t>計財所 </a:t>
            </a:r>
            <a:r>
              <a:rPr lang="en-US" altLang="zh-TW" sz="2000" dirty="0">
                <a:latin typeface="Bahnschrift SemiBold" panose="020B0502040204020203" pitchFamily="34" charset="0"/>
                <a:ea typeface="BIZ UDGothic" panose="020B0400000000000000" pitchFamily="33" charset="-128"/>
                <a:sym typeface="Raleway"/>
              </a:rPr>
              <a:t>108071601</a:t>
            </a:r>
            <a:r>
              <a:rPr lang="zh-TW" altLang="en-US" sz="2000" dirty="0">
                <a:latin typeface="Bahnschrift SemiBold" panose="020B0502040204020203" pitchFamily="34" charset="0"/>
                <a:ea typeface="BIZ UDGothic" panose="020B0400000000000000" pitchFamily="33" charset="-128"/>
                <a:sym typeface="Raleway"/>
              </a:rPr>
              <a:t> 賴冠維</a:t>
            </a:r>
            <a:endParaRPr lang="zh-TW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D7EF290E-F345-49C6-9762-E0451D26FFF6}"/>
              </a:ext>
            </a:extLst>
          </p:cNvPr>
          <p:cNvSpPr txBox="1">
            <a:spLocks/>
          </p:cNvSpPr>
          <p:nvPr/>
        </p:nvSpPr>
        <p:spPr>
          <a:xfrm>
            <a:off x="4592318" y="0"/>
            <a:ext cx="3515361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Topic Model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5C2477-D5B9-471D-AEBA-AB0D8EAC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90" y="1132045"/>
            <a:ext cx="11259420" cy="561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84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D7EF290E-F345-49C6-9762-E0451D26FFF6}"/>
              </a:ext>
            </a:extLst>
          </p:cNvPr>
          <p:cNvSpPr txBox="1">
            <a:spLocks/>
          </p:cNvSpPr>
          <p:nvPr/>
        </p:nvSpPr>
        <p:spPr>
          <a:xfrm>
            <a:off x="4592318" y="0"/>
            <a:ext cx="3515361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Topic Model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97E2D8D-2AA6-4701-974D-C127C9C0E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72617"/>
              </p:ext>
            </p:extLst>
          </p:nvPr>
        </p:nvGraphicFramePr>
        <p:xfrm>
          <a:off x="370515" y="1600409"/>
          <a:ext cx="11450970" cy="4160520"/>
        </p:xfrm>
        <a:graphic>
          <a:graphicData uri="http://schemas.openxmlformats.org/drawingml/2006/table">
            <a:tbl>
              <a:tblPr/>
              <a:tblGrid>
                <a:gridCol w="950222">
                  <a:extLst>
                    <a:ext uri="{9D8B030D-6E8A-4147-A177-3AD203B41FA5}">
                      <a16:colId xmlns:a16="http://schemas.microsoft.com/office/drawing/2014/main" val="3202187897"/>
                    </a:ext>
                  </a:extLst>
                </a:gridCol>
                <a:gridCol w="756956">
                  <a:extLst>
                    <a:ext uri="{9D8B030D-6E8A-4147-A177-3AD203B41FA5}">
                      <a16:colId xmlns:a16="http://schemas.microsoft.com/office/drawing/2014/main" val="1607759559"/>
                    </a:ext>
                  </a:extLst>
                </a:gridCol>
                <a:gridCol w="1122609">
                  <a:extLst>
                    <a:ext uri="{9D8B030D-6E8A-4147-A177-3AD203B41FA5}">
                      <a16:colId xmlns:a16="http://schemas.microsoft.com/office/drawing/2014/main" val="3278318565"/>
                    </a:ext>
                  </a:extLst>
                </a:gridCol>
                <a:gridCol w="957909">
                  <a:extLst>
                    <a:ext uri="{9D8B030D-6E8A-4147-A177-3AD203B41FA5}">
                      <a16:colId xmlns:a16="http://schemas.microsoft.com/office/drawing/2014/main" val="488775217"/>
                    </a:ext>
                  </a:extLst>
                </a:gridCol>
                <a:gridCol w="770146">
                  <a:extLst>
                    <a:ext uri="{9D8B030D-6E8A-4147-A177-3AD203B41FA5}">
                      <a16:colId xmlns:a16="http://schemas.microsoft.com/office/drawing/2014/main" val="3084397082"/>
                    </a:ext>
                  </a:extLst>
                </a:gridCol>
                <a:gridCol w="1145672">
                  <a:extLst>
                    <a:ext uri="{9D8B030D-6E8A-4147-A177-3AD203B41FA5}">
                      <a16:colId xmlns:a16="http://schemas.microsoft.com/office/drawing/2014/main" val="1557275106"/>
                    </a:ext>
                  </a:extLst>
                </a:gridCol>
                <a:gridCol w="957909">
                  <a:extLst>
                    <a:ext uri="{9D8B030D-6E8A-4147-A177-3AD203B41FA5}">
                      <a16:colId xmlns:a16="http://schemas.microsoft.com/office/drawing/2014/main" val="422541976"/>
                    </a:ext>
                  </a:extLst>
                </a:gridCol>
                <a:gridCol w="811503">
                  <a:extLst>
                    <a:ext uri="{9D8B030D-6E8A-4147-A177-3AD203B41FA5}">
                      <a16:colId xmlns:a16="http://schemas.microsoft.com/office/drawing/2014/main" val="449317681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341178046"/>
                    </a:ext>
                  </a:extLst>
                </a:gridCol>
                <a:gridCol w="957909">
                  <a:extLst>
                    <a:ext uri="{9D8B030D-6E8A-4147-A177-3AD203B41FA5}">
                      <a16:colId xmlns:a16="http://schemas.microsoft.com/office/drawing/2014/main" val="571048938"/>
                    </a:ext>
                  </a:extLst>
                </a:gridCol>
                <a:gridCol w="796492">
                  <a:extLst>
                    <a:ext uri="{9D8B030D-6E8A-4147-A177-3AD203B41FA5}">
                      <a16:colId xmlns:a16="http://schemas.microsoft.com/office/drawing/2014/main" val="315600071"/>
                    </a:ext>
                  </a:extLst>
                </a:gridCol>
                <a:gridCol w="1119327">
                  <a:extLst>
                    <a:ext uri="{9D8B030D-6E8A-4147-A177-3AD203B41FA5}">
                      <a16:colId xmlns:a16="http://schemas.microsoft.com/office/drawing/2014/main" val="4178930244"/>
                    </a:ext>
                  </a:extLst>
                </a:gridCol>
              </a:tblGrid>
              <a:tr h="499586"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Chapter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Topic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gamma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Chapter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Topic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gamma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Chapter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Topic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gamma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Chapter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Topic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2000" b="0" i="0" u="none" strike="noStrike" kern="1200" cap="none" dirty="0">
                          <a:solidFill>
                            <a:schemeClr val="tx1"/>
                          </a:solidFill>
                          <a:latin typeface="Bahnschrift SemiBold" panose="020B0502040204020203" pitchFamily="34" charset="0"/>
                          <a:ea typeface="BIZ UDGothic" panose="020B0400000000000000" pitchFamily="33" charset="-128"/>
                          <a:sym typeface="Raleway"/>
                        </a:rPr>
                        <a:t>gamma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857726"/>
                  </a:ext>
                </a:extLst>
              </a:tr>
              <a:tr h="49958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0.55345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0.561636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0.641344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0.525942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124050"/>
                  </a:ext>
                </a:extLst>
              </a:tr>
              <a:tr h="49958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0.582932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0.642615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0.681553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0.562431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284093"/>
                  </a:ext>
                </a:extLst>
              </a:tr>
              <a:tr h="49958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0.487787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0.681504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0.626847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0.503331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652514"/>
                  </a:ext>
                </a:extLst>
              </a:tr>
              <a:tr h="49958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0.532463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0.49014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0.347718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0.37548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414051"/>
                  </a:ext>
                </a:extLst>
              </a:tr>
              <a:tr h="49958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0.351523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0.506552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endParaRPr lang="zh-TW" altLang="en-US" sz="1800" b="0" i="0" u="none" strike="noStrike" kern="1200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BIZ UDGothic" panose="020B0400000000000000" pitchFamily="33" charset="-128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endParaRPr lang="zh-TW" altLang="en-US" sz="1800" b="0" i="0" u="none" strike="noStrike" kern="1200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BIZ UDGothic" panose="020B0400000000000000" pitchFamily="33" charset="-128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endParaRPr lang="zh-TW" altLang="en-US" sz="1800" b="0" i="0" u="none" strike="noStrike" kern="1200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BIZ UDGothic" panose="020B0400000000000000" pitchFamily="33" charset="-128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0.576281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576596"/>
                  </a:ext>
                </a:extLst>
              </a:tr>
              <a:tr h="49958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0.442804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endParaRPr lang="zh-TW" altLang="en-US" sz="1800" b="0" i="0" u="none" strike="noStrike" kern="1200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BIZ UDGothic" panose="020B0400000000000000" pitchFamily="33" charset="-128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endParaRPr lang="zh-TW" altLang="en-US" sz="1800" b="0" i="0" u="none" strike="noStrike" kern="1200" cap="none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BIZ UDGothic" panose="020B0400000000000000" pitchFamily="33" charset="-128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endParaRPr lang="zh-TW" altLang="en-US" sz="1800" b="0" i="0" u="none" strike="noStrike" kern="1200" cap="none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BIZ UDGothic" panose="020B0400000000000000" pitchFamily="33" charset="-128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endParaRPr lang="zh-TW" altLang="en-US" sz="1800" b="0" i="0" u="none" strike="noStrike" kern="1200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BIZ UDGothic" panose="020B0400000000000000" pitchFamily="33" charset="-128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endParaRPr lang="zh-TW" altLang="en-US" sz="1800" b="0" i="0" u="none" strike="noStrike" kern="1200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BIZ UDGothic" panose="020B0400000000000000" pitchFamily="33" charset="-128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endParaRPr lang="zh-TW" altLang="en-US" sz="1800" b="0" i="0" u="none" strike="noStrike" kern="1200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BIZ UDGothic" panose="020B0400000000000000" pitchFamily="33" charset="-128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250000"/>
                        </a:lnSpc>
                      </a:pPr>
                      <a:r>
                        <a:rPr lang="en-US" altLang="zh-TW" sz="1800" b="0" i="0" u="none" strike="noStrike" kern="1200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BIZ UDGothic" panose="020B0400000000000000" pitchFamily="33" charset="-128"/>
                          <a:cs typeface="Times New Roman" panose="02020603050405020304" pitchFamily="18" charset="0"/>
                        </a:rPr>
                        <a:t>0.438462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554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28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D7EF290E-F345-49C6-9762-E0451D26FFF6}"/>
              </a:ext>
            </a:extLst>
          </p:cNvPr>
          <p:cNvSpPr txBox="1">
            <a:spLocks/>
          </p:cNvSpPr>
          <p:nvPr/>
        </p:nvSpPr>
        <p:spPr>
          <a:xfrm>
            <a:off x="4592318" y="0"/>
            <a:ext cx="3515361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Topic Model</a:t>
            </a:r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FA0FEB0E-407F-470F-846F-32E50332A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884905"/>
              </p:ext>
            </p:extLst>
          </p:nvPr>
        </p:nvGraphicFramePr>
        <p:xfrm>
          <a:off x="725179" y="1215441"/>
          <a:ext cx="11249637" cy="5314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6854">
                  <a:extLst>
                    <a:ext uri="{9D8B030D-6E8A-4147-A177-3AD203B41FA5}">
                      <a16:colId xmlns:a16="http://schemas.microsoft.com/office/drawing/2014/main" val="2901852573"/>
                    </a:ext>
                  </a:extLst>
                </a:gridCol>
                <a:gridCol w="5622783">
                  <a:extLst>
                    <a:ext uri="{9D8B030D-6E8A-4147-A177-3AD203B41FA5}">
                      <a16:colId xmlns:a16="http://schemas.microsoft.com/office/drawing/2014/main" val="2473732602"/>
                    </a:ext>
                  </a:extLst>
                </a:gridCol>
              </a:tblGrid>
              <a:tr h="18599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第八章           注意景氣循環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第九章           意識到鐘擺效應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第十章           對抗情緒帶來的負面影響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第十一章       反向投資</a:t>
                      </a: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第十五章       察覺所在的景氣位置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第十八章       避開投資陷阱</a:t>
                      </a: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zh-TW" altLang="en-US" sz="16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第一章        學習第二層思考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第二章        了解效率市場與局限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第三章        準確估計實質價值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第四章        找出價格與價值的關係</a:t>
                      </a: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第十二章    找出便宜標的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867232"/>
                  </a:ext>
                </a:extLst>
              </a:tr>
              <a:tr h="21230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第十四章        認清預測的局限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第十六章        認識運氣扮演的角色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第十七章        採取防禦型投資策略</a:t>
                      </a: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第二十一章    把所有重要的事做好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zh-TW" altLang="en-US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第五章        理解風險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第六章        確認風險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第七章        控制風險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第十三章    耐心等待時機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第十九章    增加價值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第二十章    合理預期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497533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2A2F9AD0-276F-4FE0-95A9-236EC438543A}"/>
              </a:ext>
            </a:extLst>
          </p:cNvPr>
          <p:cNvSpPr txBox="1"/>
          <p:nvPr/>
        </p:nvSpPr>
        <p:spPr>
          <a:xfrm>
            <a:off x="5706150" y="3041474"/>
            <a:ext cx="38985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C00000"/>
                </a:solidFill>
                <a:latin typeface="Bahnschrift SemiBold" panose="020B0502040204020203" pitchFamily="34" charset="0"/>
                <a:ea typeface="BIZ UDGothic" panose="020B0400000000000000" pitchFamily="33" charset="-128"/>
                <a:sym typeface="Raleway"/>
              </a:rPr>
              <a:t>1</a:t>
            </a:r>
            <a:endParaRPr lang="zh-TW" altLang="en-US" sz="4800" b="1" dirty="0">
              <a:solidFill>
                <a:srgbClr val="C00000"/>
              </a:solidFill>
              <a:latin typeface="Bahnschrift SemiBold" panose="020B0502040204020203" pitchFamily="34" charset="0"/>
              <a:ea typeface="BIZ UDGothic" panose="020B0400000000000000" pitchFamily="33" charset="-128"/>
              <a:sym typeface="Raleway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D7CA716-A011-4D8D-81D0-D8309B5F47CB}"/>
              </a:ext>
            </a:extLst>
          </p:cNvPr>
          <p:cNvSpPr txBox="1"/>
          <p:nvPr/>
        </p:nvSpPr>
        <p:spPr>
          <a:xfrm>
            <a:off x="11466821" y="3041474"/>
            <a:ext cx="50206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C00000"/>
                </a:solidFill>
                <a:latin typeface="Bahnschrift SemiBold" panose="020B0502040204020203" pitchFamily="34" charset="0"/>
                <a:ea typeface="BIZ UDGothic" panose="020B0400000000000000" pitchFamily="33" charset="-128"/>
                <a:sym typeface="Raleway"/>
              </a:rPr>
              <a:t>2</a:t>
            </a:r>
            <a:endParaRPr lang="zh-TW" altLang="en-US" sz="4800" b="1" dirty="0">
              <a:solidFill>
                <a:srgbClr val="C00000"/>
              </a:solidFill>
              <a:latin typeface="Bahnschrift SemiBold" panose="020B0502040204020203" pitchFamily="34" charset="0"/>
              <a:ea typeface="BIZ UDGothic" panose="020B0400000000000000" pitchFamily="33" charset="-128"/>
              <a:sym typeface="Raleway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D52EDA4-4529-4BC0-AF12-E0B9F0900D5B}"/>
              </a:ext>
            </a:extLst>
          </p:cNvPr>
          <p:cNvSpPr txBox="1"/>
          <p:nvPr/>
        </p:nvSpPr>
        <p:spPr>
          <a:xfrm>
            <a:off x="5706150" y="5698505"/>
            <a:ext cx="51007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C00000"/>
                </a:solidFill>
                <a:latin typeface="Bahnschrift SemiBold" panose="020B0502040204020203" pitchFamily="34" charset="0"/>
                <a:ea typeface="BIZ UDGothic" panose="020B0400000000000000" pitchFamily="33" charset="-128"/>
                <a:sym typeface="Raleway"/>
              </a:rPr>
              <a:t>3</a:t>
            </a:r>
            <a:endParaRPr lang="zh-TW" altLang="en-US" sz="4800" b="1" dirty="0">
              <a:solidFill>
                <a:srgbClr val="C00000"/>
              </a:solidFill>
              <a:latin typeface="Bahnschrift SemiBold" panose="020B0502040204020203" pitchFamily="34" charset="0"/>
              <a:ea typeface="BIZ UDGothic" panose="020B0400000000000000" pitchFamily="33" charset="-128"/>
              <a:sym typeface="Raleway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4C1ED60-C0B6-4429-B012-D509114CE743}"/>
              </a:ext>
            </a:extLst>
          </p:cNvPr>
          <p:cNvSpPr txBox="1"/>
          <p:nvPr/>
        </p:nvSpPr>
        <p:spPr>
          <a:xfrm>
            <a:off x="11466821" y="5698504"/>
            <a:ext cx="53412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C00000"/>
                </a:solidFill>
                <a:latin typeface="Bahnschrift SemiBold" panose="020B0502040204020203" pitchFamily="34" charset="0"/>
                <a:ea typeface="BIZ UDGothic" panose="020B0400000000000000" pitchFamily="33" charset="-128"/>
                <a:sym typeface="Raleway"/>
              </a:rPr>
              <a:t>4</a:t>
            </a:r>
            <a:endParaRPr lang="zh-TW" altLang="en-US" sz="4800" b="1" dirty="0">
              <a:solidFill>
                <a:srgbClr val="C00000"/>
              </a:solidFill>
              <a:latin typeface="Bahnschrift SemiBold" panose="020B0502040204020203" pitchFamily="34" charset="0"/>
              <a:ea typeface="BIZ UDGothic" panose="020B0400000000000000" pitchFamily="33" charset="-128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18725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FDB81297-E83D-4125-9DD2-468A06E1CCD2}"/>
              </a:ext>
            </a:extLst>
          </p:cNvPr>
          <p:cNvSpPr txBox="1">
            <a:spLocks/>
          </p:cNvSpPr>
          <p:nvPr/>
        </p:nvSpPr>
        <p:spPr>
          <a:xfrm>
            <a:off x="2375482" y="0"/>
            <a:ext cx="7441035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Compare to Another Book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2D925F-68E4-48C0-9864-CBC91AEB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500" y="1392572"/>
            <a:ext cx="6457963" cy="50753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8B69167-5CC0-484D-95A4-23E38C84F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72" y="1312571"/>
            <a:ext cx="3488248" cy="501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48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F839CC-D747-40BA-A571-D38B79DB0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" r="3599"/>
          <a:stretch/>
        </p:blipFill>
        <p:spPr>
          <a:xfrm>
            <a:off x="638960" y="1073791"/>
            <a:ext cx="10914077" cy="5559885"/>
          </a:xfrm>
          <a:prstGeom prst="rect">
            <a:avLst/>
          </a:prstGeom>
        </p:spPr>
      </p:pic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1BE51FB4-7110-494E-8DE9-55A54B56149D}"/>
              </a:ext>
            </a:extLst>
          </p:cNvPr>
          <p:cNvSpPr txBox="1">
            <a:spLocks/>
          </p:cNvSpPr>
          <p:nvPr/>
        </p:nvSpPr>
        <p:spPr>
          <a:xfrm>
            <a:off x="1066798" y="0"/>
            <a:ext cx="10058399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Compare to Another Book</a:t>
            </a:r>
            <a:r>
              <a:rPr lang="zh-TW" altLang="en-US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 </a:t>
            </a:r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(</a:t>
            </a:r>
            <a:r>
              <a:rPr lang="en-US" altLang="zh-TW" sz="4800" b="1" dirty="0" err="1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Biogram</a:t>
            </a:r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248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FDB81297-E83D-4125-9DD2-468A06E1CCD2}"/>
              </a:ext>
            </a:extLst>
          </p:cNvPr>
          <p:cNvSpPr txBox="1">
            <a:spLocks/>
          </p:cNvSpPr>
          <p:nvPr/>
        </p:nvSpPr>
        <p:spPr>
          <a:xfrm>
            <a:off x="1066798" y="-16778"/>
            <a:ext cx="10058399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Compare to Another Book</a:t>
            </a:r>
            <a:r>
              <a:rPr lang="zh-TW" altLang="en-US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 </a:t>
            </a:r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(TF-IDF)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DEFA26-096D-4570-80B6-93A88094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008" y="1210713"/>
            <a:ext cx="8019981" cy="54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61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FDB81297-E83D-4125-9DD2-468A06E1CCD2}"/>
              </a:ext>
            </a:extLst>
          </p:cNvPr>
          <p:cNvSpPr txBox="1">
            <a:spLocks/>
          </p:cNvSpPr>
          <p:nvPr/>
        </p:nvSpPr>
        <p:spPr>
          <a:xfrm>
            <a:off x="1594606" y="0"/>
            <a:ext cx="9002785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Compare to Another Book (LDA)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BB695F-6B41-4CF2-8607-457C58F14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98" y="1252332"/>
            <a:ext cx="7434003" cy="50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5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FDB81297-E83D-4125-9DD2-468A06E1CCD2}"/>
              </a:ext>
            </a:extLst>
          </p:cNvPr>
          <p:cNvSpPr txBox="1">
            <a:spLocks/>
          </p:cNvSpPr>
          <p:nvPr/>
        </p:nvSpPr>
        <p:spPr>
          <a:xfrm>
            <a:off x="1594606" y="0"/>
            <a:ext cx="9002785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Compare to Another Book (LDA)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7EFA6B-538D-4559-AAB0-A92035B9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6" y="1328065"/>
            <a:ext cx="8235194" cy="48294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6409DC8-C69C-4D8B-91F3-1A59384CA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686" y="4949545"/>
            <a:ext cx="3534268" cy="763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27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FDB81297-E83D-4125-9DD2-468A06E1CCD2}"/>
              </a:ext>
            </a:extLst>
          </p:cNvPr>
          <p:cNvSpPr txBox="1">
            <a:spLocks/>
          </p:cNvSpPr>
          <p:nvPr/>
        </p:nvSpPr>
        <p:spPr>
          <a:xfrm>
            <a:off x="1594606" y="0"/>
            <a:ext cx="9002785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Compare to Another Book (SVM)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F4CAE9-7DC3-4634-9F92-6DC065AE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82" y="1174460"/>
            <a:ext cx="7780471" cy="55451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78499BD-AB9A-409C-90F0-A19D90BC8FAA}"/>
              </a:ext>
            </a:extLst>
          </p:cNvPr>
          <p:cNvSpPr/>
          <p:nvPr/>
        </p:nvSpPr>
        <p:spPr>
          <a:xfrm>
            <a:off x="166882" y="3171040"/>
            <a:ext cx="6754035" cy="1140901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22E30C-5089-4C59-861E-977A104451FD}"/>
              </a:ext>
            </a:extLst>
          </p:cNvPr>
          <p:cNvSpPr/>
          <p:nvPr/>
        </p:nvSpPr>
        <p:spPr>
          <a:xfrm>
            <a:off x="166882" y="4429387"/>
            <a:ext cx="6762424" cy="1254153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3E5FA66-B50D-4BDF-91AF-527446C0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353" y="5511074"/>
            <a:ext cx="4077765" cy="781159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5941C617-E7E0-430D-A420-525F4054287A}"/>
              </a:ext>
            </a:extLst>
          </p:cNvPr>
          <p:cNvSpPr txBox="1"/>
          <p:nvPr/>
        </p:nvSpPr>
        <p:spPr>
          <a:xfrm>
            <a:off x="8758107" y="1174460"/>
            <a:ext cx="2810312" cy="1675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個章節：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抽樣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個做為訓練集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剩下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個做為測試集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417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76EADCF-1760-4D41-BA1B-64D6895AC8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165" y="1333810"/>
            <a:ext cx="8341670" cy="46475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76B8D6E-F4CF-454A-8A3F-6232A3ED43E4}"/>
              </a:ext>
            </a:extLst>
          </p:cNvPr>
          <p:cNvSpPr txBox="1"/>
          <p:nvPr/>
        </p:nvSpPr>
        <p:spPr>
          <a:xfrm>
            <a:off x="4326970" y="114424"/>
            <a:ext cx="35380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400" b="1" dirty="0">
                <a:latin typeface="Bahnschrift SemiBold" panose="020B0502040204020203" pitchFamily="34" charset="0"/>
                <a:ea typeface="BIZ UDGothic" panose="020B0400000000000000" pitchFamily="33" charset="-128"/>
                <a:sym typeface="Raleway"/>
              </a:rPr>
              <a:t>Introduction</a:t>
            </a:r>
            <a:endParaRPr lang="zh-TW" altLang="en-US" sz="4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A778BAF-48B8-41E8-8239-9A6F9393A204}"/>
              </a:ext>
            </a:extLst>
          </p:cNvPr>
          <p:cNvSpPr txBox="1"/>
          <p:nvPr/>
        </p:nvSpPr>
        <p:spPr>
          <a:xfrm>
            <a:off x="3236477" y="6119688"/>
            <a:ext cx="2602261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Bahnschrift SemiBold" panose="020B0502040204020203" pitchFamily="34" charset="0"/>
                <a:ea typeface="BIZ UDGothic" panose="020B0400000000000000" pitchFamily="33" charset="-128"/>
              </a:rPr>
              <a:t>Howard S. Marks</a:t>
            </a:r>
            <a:endParaRPr lang="zh-TW" altLang="en-US" sz="2400" b="1" dirty="0">
              <a:latin typeface="Bahnschrift SemiBold" panose="020B0502040204020203" pitchFamily="34" charset="0"/>
              <a:ea typeface="BIZ UDGothic" panose="020B0400000000000000" pitchFamily="33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23" name="Google Shape;11;p2">
            <a:extLst>
              <a:ext uri="{FF2B5EF4-FFF2-40B4-BE49-F238E27FC236}">
                <a16:creationId xmlns:a16="http://schemas.microsoft.com/office/drawing/2014/main" id="{AAAB8035-2F13-458C-8BBE-987DEF852952}"/>
              </a:ext>
            </a:extLst>
          </p:cNvPr>
          <p:cNvSpPr/>
          <p:nvPr/>
        </p:nvSpPr>
        <p:spPr>
          <a:xfrm>
            <a:off x="7248543" y="942027"/>
            <a:ext cx="962400" cy="102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" name="Google Shape;12;p2">
            <a:extLst>
              <a:ext uri="{FF2B5EF4-FFF2-40B4-BE49-F238E27FC236}">
                <a16:creationId xmlns:a16="http://schemas.microsoft.com/office/drawing/2014/main" id="{41051B61-7FE2-480F-9314-BB292646A8E0}"/>
              </a:ext>
            </a:extLst>
          </p:cNvPr>
          <p:cNvSpPr/>
          <p:nvPr/>
        </p:nvSpPr>
        <p:spPr>
          <a:xfrm>
            <a:off x="8210696" y="942027"/>
            <a:ext cx="962400" cy="102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Google Shape;13;p2">
            <a:extLst>
              <a:ext uri="{FF2B5EF4-FFF2-40B4-BE49-F238E27FC236}">
                <a16:creationId xmlns:a16="http://schemas.microsoft.com/office/drawing/2014/main" id="{BB3B31F9-EFF6-4867-A3B1-CC961913C766}"/>
              </a:ext>
            </a:extLst>
          </p:cNvPr>
          <p:cNvSpPr/>
          <p:nvPr/>
        </p:nvSpPr>
        <p:spPr>
          <a:xfrm>
            <a:off x="3175591" y="942027"/>
            <a:ext cx="962400" cy="1028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Google Shape;14;p2">
            <a:extLst>
              <a:ext uri="{FF2B5EF4-FFF2-40B4-BE49-F238E27FC236}">
                <a16:creationId xmlns:a16="http://schemas.microsoft.com/office/drawing/2014/main" id="{B526948F-4285-49C7-88B6-BB51B86E69AE}"/>
              </a:ext>
            </a:extLst>
          </p:cNvPr>
          <p:cNvSpPr/>
          <p:nvPr/>
        </p:nvSpPr>
        <p:spPr>
          <a:xfrm>
            <a:off x="4137492" y="942027"/>
            <a:ext cx="3111549" cy="1028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Google Shape;88;p12">
            <a:extLst>
              <a:ext uri="{FF2B5EF4-FFF2-40B4-BE49-F238E27FC236}">
                <a16:creationId xmlns:a16="http://schemas.microsoft.com/office/drawing/2014/main" id="{E44DC885-46CB-49C3-BF0D-6C2BA25E2B2A}"/>
              </a:ext>
            </a:extLst>
          </p:cNvPr>
          <p:cNvSpPr txBox="1">
            <a:spLocks/>
          </p:cNvSpPr>
          <p:nvPr/>
        </p:nvSpPr>
        <p:spPr>
          <a:xfrm>
            <a:off x="4943459" y="51400"/>
            <a:ext cx="2305084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bg1">
                    <a:lumMod val="50000"/>
                  </a:schemeClr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Outline</a:t>
            </a: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06B95B47-6A7C-4541-A72B-3B13A5031E25}"/>
              </a:ext>
            </a:extLst>
          </p:cNvPr>
          <p:cNvSpPr/>
          <p:nvPr/>
        </p:nvSpPr>
        <p:spPr>
          <a:xfrm>
            <a:off x="541665" y="1605697"/>
            <a:ext cx="440231" cy="44420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1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3602FA0-3BE7-4286-A263-3E2172F10D62}"/>
              </a:ext>
            </a:extLst>
          </p:cNvPr>
          <p:cNvSpPr/>
          <p:nvPr/>
        </p:nvSpPr>
        <p:spPr>
          <a:xfrm>
            <a:off x="541663" y="2772916"/>
            <a:ext cx="440231" cy="44420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2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267F3FD0-F20D-4BA5-B707-3B2BCD62315F}"/>
              </a:ext>
            </a:extLst>
          </p:cNvPr>
          <p:cNvSpPr/>
          <p:nvPr/>
        </p:nvSpPr>
        <p:spPr>
          <a:xfrm>
            <a:off x="541663" y="3940135"/>
            <a:ext cx="440231" cy="44420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3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38F23578-4A63-4395-A1A5-9140A1566046}"/>
              </a:ext>
            </a:extLst>
          </p:cNvPr>
          <p:cNvSpPr/>
          <p:nvPr/>
        </p:nvSpPr>
        <p:spPr>
          <a:xfrm>
            <a:off x="541663" y="5112077"/>
            <a:ext cx="440231" cy="44420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4</a:t>
            </a:r>
            <a:endParaRPr lang="zh-TW" altLang="en-US" sz="24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27A313C-B281-4EB4-A374-FAD69804E660}"/>
              </a:ext>
            </a:extLst>
          </p:cNvPr>
          <p:cNvSpPr txBox="1"/>
          <p:nvPr/>
        </p:nvSpPr>
        <p:spPr>
          <a:xfrm>
            <a:off x="1551572" y="2754399"/>
            <a:ext cx="2006397" cy="502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000" b="1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defRPr>
            </a:lvl1pPr>
          </a:lstStyle>
          <a:p>
            <a:r>
              <a:rPr lang="en-US" altLang="zh-TW" sz="2667" b="0" dirty="0"/>
              <a:t>Topic Model</a:t>
            </a:r>
            <a:endParaRPr lang="zh-TW" altLang="en-US" sz="2667" b="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FBCF028-96B9-4D58-A4FD-D64E80502A23}"/>
              </a:ext>
            </a:extLst>
          </p:cNvPr>
          <p:cNvSpPr txBox="1"/>
          <p:nvPr/>
        </p:nvSpPr>
        <p:spPr>
          <a:xfrm>
            <a:off x="4190703" y="2801437"/>
            <a:ext cx="7116728" cy="469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See beta, gamma in each topic or each chapter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5EBAF8A-D034-47B7-B2BD-3EAE15B869DA}"/>
              </a:ext>
            </a:extLst>
          </p:cNvPr>
          <p:cNvSpPr txBox="1"/>
          <p:nvPr/>
        </p:nvSpPr>
        <p:spPr>
          <a:xfrm>
            <a:off x="1904241" y="1589356"/>
            <a:ext cx="1132904" cy="502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667" dirty="0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EDA</a:t>
            </a:r>
            <a:endParaRPr lang="zh-TW" altLang="en-US" sz="2667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5A1715B-68F1-4365-9991-EE37ADDF3768}"/>
              </a:ext>
            </a:extLst>
          </p:cNvPr>
          <p:cNvSpPr txBox="1"/>
          <p:nvPr/>
        </p:nvSpPr>
        <p:spPr>
          <a:xfrm>
            <a:off x="4137492" y="1581578"/>
            <a:ext cx="7115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Wordcloud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 ,Bigram</a:t>
            </a:r>
            <a:r>
              <a:rPr lang="zh-TW" altLang="en-US" sz="2400" dirty="0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 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Plot,Sentiment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 Analysis</a:t>
            </a:r>
            <a:endParaRPr lang="zh-TW" altLang="en-US" sz="2400" dirty="0">
              <a:solidFill>
                <a:schemeClr val="tx1">
                  <a:lumMod val="50000"/>
                </a:schemeClr>
              </a:solidFill>
              <a:latin typeface="Bahnschrift SemiLight" panose="020B0502040204020203" pitchFamily="34" charset="0"/>
              <a:ea typeface="BIZ UDGothic" panose="020B0400000000000000" pitchFamily="33" charset="-128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AD0C3E5-5611-402B-9AEB-1A5CE87705FC}"/>
              </a:ext>
            </a:extLst>
          </p:cNvPr>
          <p:cNvSpPr txBox="1"/>
          <p:nvPr/>
        </p:nvSpPr>
        <p:spPr>
          <a:xfrm>
            <a:off x="1433538" y="3793652"/>
            <a:ext cx="2305520" cy="91319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667" dirty="0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Compare to other book</a:t>
            </a:r>
            <a:endParaRPr lang="zh-TW" altLang="en-US" sz="2667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06AB9C-3A3D-46B5-977D-61E403EC85FB}"/>
              </a:ext>
            </a:extLst>
          </p:cNvPr>
          <p:cNvSpPr txBox="1"/>
          <p:nvPr/>
        </p:nvSpPr>
        <p:spPr>
          <a:xfrm>
            <a:off x="1904241" y="5165593"/>
            <a:ext cx="1184712" cy="5027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2667" dirty="0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SVM </a:t>
            </a:r>
            <a:endParaRPr lang="zh-TW" altLang="en-US" sz="2667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85EFEA-1154-4C48-A113-92FCFF695938}"/>
              </a:ext>
            </a:extLst>
          </p:cNvPr>
          <p:cNvSpPr txBox="1"/>
          <p:nvPr/>
        </p:nvSpPr>
        <p:spPr>
          <a:xfrm>
            <a:off x="4190703" y="3920263"/>
            <a:ext cx="7116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Wordcloud,Bigram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 Plot, TF-</a:t>
            </a:r>
            <a:r>
              <a:rPr lang="en-US" altLang="zh-TW" sz="2400" dirty="0" err="1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IDF,Topic</a:t>
            </a:r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 Model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CEA7F63-99AB-41CA-9578-2CB164E60AE3}"/>
              </a:ext>
            </a:extLst>
          </p:cNvPr>
          <p:cNvSpPr txBox="1"/>
          <p:nvPr/>
        </p:nvSpPr>
        <p:spPr>
          <a:xfrm>
            <a:off x="4171379" y="5165593"/>
            <a:ext cx="71167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TW" sz="2400" dirty="0">
                <a:solidFill>
                  <a:schemeClr val="tx1">
                    <a:lumMod val="50000"/>
                  </a:schemeClr>
                </a:solidFill>
                <a:latin typeface="Bahnschrift SemiLight" panose="020B0502040204020203" pitchFamily="34" charset="0"/>
                <a:ea typeface="BIZ UDGothic" panose="020B0400000000000000" pitchFamily="33" charset="-128"/>
              </a:rPr>
              <a:t>Use Topic Model information to classify by SVM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4926096-ECFD-41CC-B799-1AD18FD6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611" y="1192983"/>
            <a:ext cx="9160778" cy="5383985"/>
          </a:xfrm>
          <a:prstGeom prst="rect">
            <a:avLst/>
          </a:prstGeom>
        </p:spPr>
      </p:pic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198F786C-85BE-489B-B5EA-7DB074687833}"/>
              </a:ext>
            </a:extLst>
          </p:cNvPr>
          <p:cNvSpPr txBox="1">
            <a:spLocks/>
          </p:cNvSpPr>
          <p:nvPr/>
        </p:nvSpPr>
        <p:spPr>
          <a:xfrm>
            <a:off x="4497084" y="75501"/>
            <a:ext cx="3197831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 err="1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Wordcloud</a:t>
            </a:r>
            <a:endParaRPr lang="en-US" altLang="zh-TW" sz="4800" b="1" dirty="0">
              <a:solidFill>
                <a:schemeClr val="tx1"/>
              </a:solidFill>
              <a:latin typeface="Bahnschrift SemiBold" panose="020B0502040204020203" pitchFamily="34" charset="0"/>
              <a:ea typeface="BIZ UDGothic" panose="020B0400000000000000" pitchFamily="3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8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6723A4-EAA0-49D7-BDAE-73C0D9070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92"/>
          <a:stretch/>
        </p:blipFill>
        <p:spPr>
          <a:xfrm>
            <a:off x="633368" y="1063512"/>
            <a:ext cx="10925263" cy="5665328"/>
          </a:xfrm>
          <a:prstGeom prst="rect">
            <a:avLst/>
          </a:prstGeom>
        </p:spPr>
      </p:pic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E5DAF16E-346A-4BE6-92DF-0AE87A7CBF5A}"/>
              </a:ext>
            </a:extLst>
          </p:cNvPr>
          <p:cNvSpPr txBox="1">
            <a:spLocks/>
          </p:cNvSpPr>
          <p:nvPr/>
        </p:nvSpPr>
        <p:spPr>
          <a:xfrm>
            <a:off x="2895599" y="-33556"/>
            <a:ext cx="6400800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Frequency by chapter</a:t>
            </a:r>
          </a:p>
        </p:txBody>
      </p:sp>
    </p:spTree>
    <p:extLst>
      <p:ext uri="{BB962C8B-B14F-4D97-AF65-F5344CB8AC3E}">
        <p14:creationId xmlns:p14="http://schemas.microsoft.com/office/powerpoint/2010/main" val="330640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E5DAF16E-346A-4BE6-92DF-0AE87A7CBF5A}"/>
              </a:ext>
            </a:extLst>
          </p:cNvPr>
          <p:cNvSpPr txBox="1">
            <a:spLocks/>
          </p:cNvSpPr>
          <p:nvPr/>
        </p:nvSpPr>
        <p:spPr>
          <a:xfrm>
            <a:off x="4098627" y="43651"/>
            <a:ext cx="5110481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Bigram</a:t>
            </a:r>
            <a:r>
              <a:rPr lang="zh-TW" altLang="en-US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 </a:t>
            </a:r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Analysis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8CDDC3D-1F9E-44D4-AB2F-E63DAB504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11" y="1066568"/>
            <a:ext cx="11554577" cy="557807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51B3EBF-3F8D-4B21-B236-1B306F4975B7}"/>
              </a:ext>
            </a:extLst>
          </p:cNvPr>
          <p:cNvSpPr/>
          <p:nvPr/>
        </p:nvSpPr>
        <p:spPr>
          <a:xfrm>
            <a:off x="3145872" y="2852257"/>
            <a:ext cx="2825692" cy="1275125"/>
          </a:xfrm>
          <a:prstGeom prst="rect">
            <a:avLst/>
          </a:prstGeom>
          <a:solidFill>
            <a:srgbClr val="FFFF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1782A09-9B93-4D7F-83E8-D09B2A0D4E64}"/>
              </a:ext>
            </a:extLst>
          </p:cNvPr>
          <p:cNvSpPr/>
          <p:nvPr/>
        </p:nvSpPr>
        <p:spPr>
          <a:xfrm>
            <a:off x="4791512" y="4959292"/>
            <a:ext cx="1862356" cy="1359016"/>
          </a:xfrm>
          <a:prstGeom prst="rect">
            <a:avLst/>
          </a:prstGeom>
          <a:solidFill>
            <a:srgbClr val="FF000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86E1FC-7437-4246-BEA9-2973E1B23A35}"/>
              </a:ext>
            </a:extLst>
          </p:cNvPr>
          <p:cNvSpPr/>
          <p:nvPr/>
        </p:nvSpPr>
        <p:spPr>
          <a:xfrm>
            <a:off x="1417739" y="4647501"/>
            <a:ext cx="3190614" cy="1695834"/>
          </a:xfrm>
          <a:prstGeom prst="rect">
            <a:avLst/>
          </a:prstGeom>
          <a:solidFill>
            <a:srgbClr val="92D05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999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E5DAF16E-346A-4BE6-92DF-0AE87A7CBF5A}"/>
              </a:ext>
            </a:extLst>
          </p:cNvPr>
          <p:cNvSpPr txBox="1">
            <a:spLocks/>
          </p:cNvSpPr>
          <p:nvPr/>
        </p:nvSpPr>
        <p:spPr>
          <a:xfrm>
            <a:off x="3301999" y="0"/>
            <a:ext cx="5588001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Sentiment Analysis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CB71C13-8BD9-404B-9D26-034B829C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966"/>
            <a:ext cx="12192000" cy="56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0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E5DAF16E-346A-4BE6-92DF-0AE87A7CBF5A}"/>
              </a:ext>
            </a:extLst>
          </p:cNvPr>
          <p:cNvSpPr txBox="1">
            <a:spLocks/>
          </p:cNvSpPr>
          <p:nvPr/>
        </p:nvSpPr>
        <p:spPr>
          <a:xfrm>
            <a:off x="3301999" y="0"/>
            <a:ext cx="5588001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Sentiment Analysis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BCCEEA-8A53-4D87-89D8-23A92940B5BD}"/>
              </a:ext>
            </a:extLst>
          </p:cNvPr>
          <p:cNvSpPr txBox="1"/>
          <p:nvPr/>
        </p:nvSpPr>
        <p:spPr>
          <a:xfrm>
            <a:off x="1944966" y="1262224"/>
            <a:ext cx="4211273" cy="5114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第一章    學習第二層思考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第二章    了解效率市場與局限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第三章    準確估計實質價值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第四章    找出價格與價值的關係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第五章    理解風險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第六章    確認風險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第七章    控制風險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第八章    注意景氣循環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第九章    意識到鐘擺效應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第十章    對抗情緒帶來的負面影響</a:t>
            </a:r>
          </a:p>
          <a:p>
            <a:pPr>
              <a:lnSpc>
                <a:spcPct val="150000"/>
              </a:lnSpc>
            </a:pP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9FD0C6-C178-4874-9701-72CD6EF077B6}"/>
              </a:ext>
            </a:extLst>
          </p:cNvPr>
          <p:cNvSpPr txBox="1"/>
          <p:nvPr/>
        </p:nvSpPr>
        <p:spPr>
          <a:xfrm>
            <a:off x="6844135" y="1262224"/>
            <a:ext cx="4091730" cy="5114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第十一章    反向投資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第十二章    找出便宜標的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第十三章    耐心等待時機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第十四章    認清預測的局限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第十五章    察覺所在的景氣位置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第十六章    認識運氣扮演的角色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第十七章    採取防禦型投資策略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第十八章    避開投資陷阱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第十九章    增加價值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第二十章    合理預期</a:t>
            </a:r>
          </a:p>
          <a:p>
            <a:pPr>
              <a:lnSpc>
                <a:spcPct val="150000"/>
              </a:lnSpc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第二十一章    把所有重要的事做好</a:t>
            </a:r>
          </a:p>
        </p:txBody>
      </p:sp>
    </p:spTree>
    <p:extLst>
      <p:ext uri="{BB962C8B-B14F-4D97-AF65-F5344CB8AC3E}">
        <p14:creationId xmlns:p14="http://schemas.microsoft.com/office/powerpoint/2010/main" val="14529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D7EF290E-F345-49C6-9762-E0451D26FFF6}"/>
              </a:ext>
            </a:extLst>
          </p:cNvPr>
          <p:cNvSpPr txBox="1">
            <a:spLocks/>
          </p:cNvSpPr>
          <p:nvPr/>
        </p:nvSpPr>
        <p:spPr>
          <a:xfrm>
            <a:off x="4592318" y="0"/>
            <a:ext cx="3515361" cy="942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4800" b="1" dirty="0">
                <a:solidFill>
                  <a:schemeClr val="tx1"/>
                </a:solidFill>
                <a:latin typeface="Bahnschrift SemiBold" panose="020B0502040204020203" pitchFamily="34" charset="0"/>
                <a:ea typeface="BIZ UDGothic" panose="020B0400000000000000" pitchFamily="33" charset="-128"/>
              </a:rPr>
              <a:t>Topic Model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BDA65A-2922-4071-B455-22F089AC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69" y="1055156"/>
            <a:ext cx="11230062" cy="569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478</Words>
  <Application>Microsoft Office PowerPoint</Application>
  <PresentationFormat>寬螢幕</PresentationFormat>
  <Paragraphs>160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8" baseType="lpstr">
      <vt:lpstr>Raleway</vt:lpstr>
      <vt:lpstr>微軟正黑體</vt:lpstr>
      <vt:lpstr>Arial</vt:lpstr>
      <vt:lpstr>Bahnschrift</vt:lpstr>
      <vt:lpstr>Bahnschrift SemiBold</vt:lpstr>
      <vt:lpstr>Bahnschrift SemiLight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冠維 賴</dc:creator>
  <cp:lastModifiedBy>冠維 賴</cp:lastModifiedBy>
  <cp:revision>46</cp:revision>
  <dcterms:created xsi:type="dcterms:W3CDTF">2021-06-12T12:02:28Z</dcterms:created>
  <dcterms:modified xsi:type="dcterms:W3CDTF">2021-06-15T05:52:55Z</dcterms:modified>
</cp:coreProperties>
</file>